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i0hN1+wJ9jMU1sNZVWsQDSS1tA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37fd7d74e_0_1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437fd7d74e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37fd7d74e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37fd7d74e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37fd7d74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37fd7d74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compactar el indice en secciones de general a especifico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37fd7d74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437fd7d74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37fd7d74e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437fd7d74e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37fd7d74e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37fd7d74e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37fd7d74e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437fd7d74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37fd7d74e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37fd7d74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37fd7d74e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37fd7d74e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37fd7d74e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37fd7d74e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36abcf2df_1_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ge36abcf2df_1_2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e36abcf2df_1_2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37fd7d74e_0_245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4" name="Google Shape;54;g3437fd7d74e_0_245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5" name="Google Shape;55;g3437fd7d74e_0_24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37fd7d74e_0_249"/>
          <p:cNvSpPr/>
          <p:nvPr>
            <p:ph idx="2" type="pic"/>
          </p:nvPr>
        </p:nvSpPr>
        <p:spPr>
          <a:xfrm>
            <a:off x="1172238" y="-147637"/>
            <a:ext cx="6801000" cy="453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g3437fd7d74e_0_249"/>
          <p:cNvSpPr txBox="1"/>
          <p:nvPr>
            <p:ph type="title"/>
          </p:nvPr>
        </p:nvSpPr>
        <p:spPr>
          <a:xfrm>
            <a:off x="238125" y="3567113"/>
            <a:ext cx="8667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9" name="Google Shape;59;g3437fd7d74e_0_249"/>
          <p:cNvSpPr txBox="1"/>
          <p:nvPr>
            <p:ph idx="1" type="body"/>
          </p:nvPr>
        </p:nvSpPr>
        <p:spPr>
          <a:xfrm>
            <a:off x="238125" y="4291013"/>
            <a:ext cx="8667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0" name="Google Shape;60;g3437fd7d74e_0_24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37fd7d74e_0_254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3" name="Google Shape;63;g3437fd7d74e_0_25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37fd7d74e_0_257"/>
          <p:cNvSpPr/>
          <p:nvPr>
            <p:ph idx="2" type="pic"/>
          </p:nvPr>
        </p:nvSpPr>
        <p:spPr>
          <a:xfrm>
            <a:off x="4810125" y="357188"/>
            <a:ext cx="43005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g3437fd7d74e_0_257"/>
          <p:cNvSpPr txBox="1"/>
          <p:nvPr>
            <p:ph type="title"/>
          </p:nvPr>
        </p:nvSpPr>
        <p:spPr>
          <a:xfrm>
            <a:off x="619125" y="357188"/>
            <a:ext cx="38337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7" name="Google Shape;67;g3437fd7d74e_0_257"/>
          <p:cNvSpPr txBox="1"/>
          <p:nvPr>
            <p:ph idx="1" type="body"/>
          </p:nvPr>
        </p:nvSpPr>
        <p:spPr>
          <a:xfrm>
            <a:off x="619125" y="2447925"/>
            <a:ext cx="38337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8" name="Google Shape;68;g3437fd7d74e_0_25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37fd7d74e_0_262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1" name="Google Shape;71;g3437fd7d74e_0_26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37fd7d74e_0_265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4" name="Google Shape;74;g3437fd7d74e_0_265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5" name="Google Shape;75;g3437fd7d74e_0_26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37fd7d74e_0_269"/>
          <p:cNvSpPr/>
          <p:nvPr>
            <p:ph idx="2" type="pic"/>
          </p:nvPr>
        </p:nvSpPr>
        <p:spPr>
          <a:xfrm>
            <a:off x="4110038" y="1181100"/>
            <a:ext cx="5229300" cy="348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g3437fd7d74e_0_269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79" name="Google Shape;79;g3437fd7d74e_0_269"/>
          <p:cNvSpPr txBox="1"/>
          <p:nvPr>
            <p:ph idx="1" type="body"/>
          </p:nvPr>
        </p:nvSpPr>
        <p:spPr>
          <a:xfrm>
            <a:off x="633413" y="1181100"/>
            <a:ext cx="38337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2pPr>
            <a:lvl3pPr indent="-342900" lvl="2" marL="13716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3pPr>
            <a:lvl4pPr indent="-342900" lvl="3" marL="18288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4pPr>
            <a:lvl5pPr indent="-342900" lvl="4" marL="228600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  <a:defRPr sz="14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0" name="Google Shape;80;g3437fd7d74e_0_26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37fd7d74e_0_274"/>
          <p:cNvSpPr txBox="1"/>
          <p:nvPr>
            <p:ph idx="1" type="body"/>
          </p:nvPr>
        </p:nvSpPr>
        <p:spPr>
          <a:xfrm>
            <a:off x="633413" y="666750"/>
            <a:ext cx="78771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74650" lvl="0" marL="457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1pPr>
            <a:lvl2pPr indent="-37465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2pPr>
            <a:lvl3pPr indent="-37465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3pPr>
            <a:lvl4pPr indent="-37465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4pPr>
            <a:lvl5pPr indent="-37465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3" name="Google Shape;83;g3437fd7d74e_0_27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37fd7d74e_0_277"/>
          <p:cNvSpPr/>
          <p:nvPr>
            <p:ph idx="2" type="pic"/>
          </p:nvPr>
        </p:nvSpPr>
        <p:spPr>
          <a:xfrm>
            <a:off x="5737622" y="2643188"/>
            <a:ext cx="3121800" cy="2081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g3437fd7d74e_0_277"/>
          <p:cNvSpPr/>
          <p:nvPr>
            <p:ph idx="3" type="pic"/>
          </p:nvPr>
        </p:nvSpPr>
        <p:spPr>
          <a:xfrm>
            <a:off x="5910263" y="323850"/>
            <a:ext cx="2776500" cy="2776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g3437fd7d74e_0_277"/>
          <p:cNvSpPr/>
          <p:nvPr>
            <p:ph idx="4" type="pic"/>
          </p:nvPr>
        </p:nvSpPr>
        <p:spPr>
          <a:xfrm>
            <a:off x="-371475" y="423863"/>
            <a:ext cx="6450900" cy="4300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g3437fd7d74e_0_27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37fd7d74e_0_282"/>
          <p:cNvSpPr txBox="1"/>
          <p:nvPr>
            <p:ph idx="1" type="body"/>
          </p:nvPr>
        </p:nvSpPr>
        <p:spPr>
          <a:xfrm>
            <a:off x="895350" y="3357563"/>
            <a:ext cx="735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i="1" sz="1200"/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1" name="Google Shape;91;g3437fd7d74e_0_282"/>
          <p:cNvSpPr txBox="1"/>
          <p:nvPr>
            <p:ph idx="2" type="body"/>
          </p:nvPr>
        </p:nvSpPr>
        <p:spPr>
          <a:xfrm>
            <a:off x="895350" y="2278856"/>
            <a:ext cx="73581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79400" lvl="1" marL="914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2" name="Google Shape;92;g3437fd7d74e_0_28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37fd7d74e_0_286"/>
          <p:cNvSpPr/>
          <p:nvPr>
            <p:ph idx="2" type="pic"/>
          </p:nvPr>
        </p:nvSpPr>
        <p:spPr>
          <a:xfrm>
            <a:off x="-19050" y="-476250"/>
            <a:ext cx="9182100" cy="61215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3437fd7d74e_0_28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37fd7d74e_0_28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37fd7d74e_0_29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0" name="Google Shape;100;g3437fd7d74e_0_29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g3437fd7d74e_0_29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3437fd7d74e_0_29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437fd7d74e_0_291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37fd7d74e_0_297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06" name="Google Shape;106;g3437fd7d74e_0_297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7" name="Google Shape;107;g3437fd7d74e_0_29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7fd7d74e_0_30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3437fd7d74e_0_30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3437fd7d74e_0_301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7fd7d74e_0_305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37fd7d74e_0_3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g3437fd7d74e_0_307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TITLE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37fd7d74e_0_3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9" name="Google Shape;119;g3437fd7d74e_0_31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g3437fd7d74e_0_3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437fd7d74e_0_3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437fd7d74e_0_310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7fd7d74e_0_3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5" name="Google Shape;125;g3437fd7d74e_0_3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" name="Google Shape;126;g3437fd7d74e_0_3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5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7fd7d74e_0_3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9" name="Google Shape;129;g3437fd7d74e_0_3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g3437fd7d74e_0_3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437fd7d74e_0_3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437fd7d74e_0_320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37fd7d74e_0_3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g3437fd7d74e_0_3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g3437fd7d74e_0_326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37fd7d74e_0_3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9" name="Google Shape;139;g3437fd7d74e_0_3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0" name="Google Shape;140;g3437fd7d74e_0_330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2">
  <p:cSld name="TITLE_8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37fd7d74e_0_33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3" name="Google Shape;143;g3437fd7d74e_0_33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4" name="Google Shape;144;g3437fd7d74e_0_3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437fd7d74e_0_3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437fd7d74e_0_334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3">
  <p:cSld name="TITLE_9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7fd7d74e_0_34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9" name="Google Shape;149;g3437fd7d74e_0_34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0" name="Google Shape;150;g3437fd7d74e_0_3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437fd7d74e_0_3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437fd7d74e_0_340"/>
          <p:cNvSpPr txBox="1"/>
          <p:nvPr>
            <p:ph idx="12" type="sldNum"/>
          </p:nvPr>
        </p:nvSpPr>
        <p:spPr>
          <a:xfrm>
            <a:off x="6457950" y="4767263"/>
            <a:ext cx="2057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37fd7d74e_0_3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5" name="Google Shape;155;g3437fd7d74e_0_3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3pPr>
            <a:lvl4pPr indent="-381000" lvl="3" marL="1828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4pPr>
            <a:lvl5pPr indent="-381000" lvl="4" marL="22860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5pPr>
            <a:lvl6pPr indent="-381000" lvl="5" marL="27432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6pPr>
            <a:lvl7pPr indent="-381000" lvl="6" marL="32004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7pPr>
            <a:lvl8pPr indent="-381000" lvl="7" marL="36576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8pPr>
            <a:lvl9pPr indent="-381000" lvl="8" marL="4114800">
              <a:spcBef>
                <a:spcPts val="22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/>
        </p:txBody>
      </p:sp>
      <p:sp>
        <p:nvSpPr>
          <p:cNvPr id="156" name="Google Shape;156;g3437fd7d74e_0_346"/>
          <p:cNvSpPr txBox="1"/>
          <p:nvPr>
            <p:ph idx="12" type="sldNum"/>
          </p:nvPr>
        </p:nvSpPr>
        <p:spPr>
          <a:xfrm>
            <a:off x="8472458" y="4663217"/>
            <a:ext cx="548700" cy="177000"/>
          </a:xfrm>
          <a:prstGeom prst="rect">
            <a:avLst/>
          </a:prstGeom>
        </p:spPr>
        <p:txBody>
          <a:bodyPr anchorCtr="0" anchor="t" bIns="19050" lIns="19050" spcFirstLastPara="1" rIns="19050" wrap="square" tIns="1905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" name="Google Shape;32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7" name="Google Shape;3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5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749894"/>
            <a:ext cx="3250319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37fd7d74e_0_241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0" name="Google Shape;50;g3437fd7d74e_0_241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" name="Google Shape;51;g3437fd7d74e_0_24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37fd7d74e_0_180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" id="162" name="Google Shape;162;g3437fd7d74e_0_180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53607" y="-3089"/>
            <a:ext cx="893881" cy="444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437fd7d74e_0_180"/>
          <p:cNvSpPr txBox="1"/>
          <p:nvPr/>
        </p:nvSpPr>
        <p:spPr>
          <a:xfrm>
            <a:off x="4002002" y="2626600"/>
            <a:ext cx="15771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437fd7d74e_0_180"/>
          <p:cNvSpPr txBox="1"/>
          <p:nvPr/>
        </p:nvSpPr>
        <p:spPr>
          <a:xfrm>
            <a:off x="2848200" y="3736475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de octubre, 2025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3437fd7d74e_0_180"/>
          <p:cNvPicPr preferRelativeResize="0"/>
          <p:nvPr/>
        </p:nvPicPr>
        <p:blipFill rotWithShape="1">
          <a:blip r:embed="rId4">
            <a:alphaModFix/>
          </a:blip>
          <a:srcRect b="13547" l="0" r="46774" t="0"/>
          <a:stretch/>
        </p:blipFill>
        <p:spPr>
          <a:xfrm>
            <a:off x="1962700" y="395600"/>
            <a:ext cx="5218600" cy="30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3437fd7d74e_0_180"/>
          <p:cNvSpPr txBox="1"/>
          <p:nvPr/>
        </p:nvSpPr>
        <p:spPr>
          <a:xfrm>
            <a:off x="2848200" y="4309300"/>
            <a:ext cx="3447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21C4B"/>
                </a:solidFill>
                <a:latin typeface="Montserrat"/>
                <a:ea typeface="Montserrat"/>
                <a:cs typeface="Montserrat"/>
                <a:sym typeface="Montserrat"/>
              </a:rPr>
              <a:t>CREA</a:t>
            </a:r>
            <a:endParaRPr sz="1100">
              <a:solidFill>
                <a:srgbClr val="021C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437fd7d74e_0_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437fd7d74e_0_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437fd7d74e_0_405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4" name="Google Shape;244;g3437fd7d74e_0_405"/>
          <p:cNvSpPr txBox="1"/>
          <p:nvPr/>
        </p:nvSpPr>
        <p:spPr>
          <a:xfrm>
            <a:off x="979650" y="1232700"/>
            <a:ext cx="718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Descripción del prototipo: </a:t>
            </a:r>
            <a:r>
              <a:rPr lang="es" sz="2400"/>
              <a:t>Detalla cómo es tu prototipo en su estado actual, incluyendo su diseño, funcionalidades y características clave. Explica los materiales, tecnologías o metodologías utilizadas en su desarrollo y cómo refleja la propuesta de valor de tu emprendimiento.</a:t>
            </a:r>
            <a:endParaRPr sz="2400"/>
          </a:p>
        </p:txBody>
      </p:sp>
      <p:pic>
        <p:nvPicPr>
          <p:cNvPr id="245" name="Google Shape;245;g3437fd7d74e_0_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437fd7d74e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437fd7d74e_0_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437fd7d74e_0_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437fd7d74e_0_189"/>
          <p:cNvSpPr txBox="1"/>
          <p:nvPr/>
        </p:nvSpPr>
        <p:spPr>
          <a:xfrm>
            <a:off x="1219925" y="54538"/>
            <a:ext cx="706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</a:rPr>
              <a:t>Requisitos generales de la categor</a:t>
            </a:r>
            <a:r>
              <a:rPr lang="es" sz="2400">
                <a:solidFill>
                  <a:schemeClr val="dk1"/>
                </a:solidFill>
              </a:rPr>
              <a:t>ía CREA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5" name="Google Shape;175;g3437fd7d74e_0_189"/>
          <p:cNvSpPr txBox="1"/>
          <p:nvPr/>
        </p:nvSpPr>
        <p:spPr>
          <a:xfrm>
            <a:off x="190493" y="1211863"/>
            <a:ext cx="8763000" cy="21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Has avanzado en el desarrollo de tu idea de emprendimiento.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s" sz="2400"/>
              <a:t>Has validado tu propuesta con tu público objetivo, aunque aún requiere ajustes.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s" sz="2400"/>
              <a:t>Aún no has realizado ninguna venta.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80" name="Google Shape;180;g3437fd7d74e_0_197"/>
          <p:cNvPicPr preferRelativeResize="0"/>
          <p:nvPr/>
        </p:nvPicPr>
        <p:blipFill rotWithShape="1">
          <a:blip r:embed="rId3">
            <a:alphaModFix/>
          </a:blip>
          <a:srcRect b="0" l="74983" r="0" t="0"/>
          <a:stretch/>
        </p:blipFill>
        <p:spPr>
          <a:xfrm>
            <a:off x="8248655" y="0"/>
            <a:ext cx="893345" cy="44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437fd7d74e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437fd7d74e_0_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437fd7d74e_0_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437fd7d74e_0_197"/>
          <p:cNvSpPr txBox="1"/>
          <p:nvPr/>
        </p:nvSpPr>
        <p:spPr>
          <a:xfrm>
            <a:off x="1636950" y="1602000"/>
            <a:ext cx="5792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Nombre del proyecto: </a:t>
            </a:r>
            <a:r>
              <a:rPr lang="es" sz="2400"/>
              <a:t>Indica el nombre de tu emprendimiento.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Logo:</a:t>
            </a:r>
            <a:r>
              <a:rPr lang="es" sz="2400"/>
              <a:t> Comparte el logotipo de tu proyecto si ya cuentas con uno.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437fd7d74e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437fd7d74e_0_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3437fd7d74e_0_205"/>
          <p:cNvSpPr txBox="1"/>
          <p:nvPr/>
        </p:nvSpPr>
        <p:spPr>
          <a:xfrm>
            <a:off x="1668000" y="1786800"/>
            <a:ext cx="5808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Integrantes del equipo:</a:t>
            </a:r>
            <a:r>
              <a:rPr lang="es" sz="2400"/>
              <a:t> Indica los nombres de los miembros que forman parte del proyecto (mínimo 1, máximo 5 participantes).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3437fd7d74e_0_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3437fd7d74e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437fd7d74e_0_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3437fd7d74e_0_219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0" name="Google Shape;200;g3437fd7d74e_0_219"/>
          <p:cNvSpPr txBox="1"/>
          <p:nvPr/>
        </p:nvSpPr>
        <p:spPr>
          <a:xfrm>
            <a:off x="1413601" y="1602000"/>
            <a:ext cx="631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Describe tu emprendimiento:</a:t>
            </a:r>
            <a:r>
              <a:rPr lang="es" sz="2400"/>
              <a:t> Comparte cómo nació tu idea, qué problema busca resolver y si surgió a partir de una experiencia personal o de alguien cercano a ti.</a:t>
            </a:r>
            <a:endParaRPr/>
          </a:p>
        </p:txBody>
      </p:sp>
      <p:pic>
        <p:nvPicPr>
          <p:cNvPr id="201" name="Google Shape;201;g3437fd7d74e_0_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3437fd7d74e_0_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437fd7d74e_0_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437fd7d74e_0_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437fd7d74e_0_212"/>
          <p:cNvSpPr txBox="1"/>
          <p:nvPr/>
        </p:nvSpPr>
        <p:spPr>
          <a:xfrm>
            <a:off x="796125" y="1232700"/>
            <a:ext cx="7222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Fundamentación del problema: </a:t>
            </a:r>
            <a:r>
              <a:rPr lang="es" sz="2400"/>
              <a:t>Presenta la problemática a solucionar que tu emprendimiento busca resolver respaldándola con datos estadísticos, investigaciones o referencias relevantes. Esto ayudará a contextualizar la importancia de tu propuesta y a demostrar la necesidad de una solución.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437fd7d74e_0_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437fd7d74e_0_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437fd7d74e_0_372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7" name="Google Shape;217;g3437fd7d74e_0_372"/>
          <p:cNvSpPr txBox="1"/>
          <p:nvPr/>
        </p:nvSpPr>
        <p:spPr>
          <a:xfrm>
            <a:off x="1413601" y="1602000"/>
            <a:ext cx="631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Misión: </a:t>
            </a:r>
            <a:r>
              <a:rPr lang="es" sz="2400"/>
              <a:t>Propósito y solución que ofrece tu emprendimiento.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Visión: </a:t>
            </a:r>
            <a:r>
              <a:rPr lang="es" sz="2400"/>
              <a:t>Meta a largo plazo e impacto esperado.</a:t>
            </a:r>
            <a:endParaRPr sz="2400"/>
          </a:p>
        </p:txBody>
      </p:sp>
      <p:pic>
        <p:nvPicPr>
          <p:cNvPr id="218" name="Google Shape;218;g3437fd7d74e_0_3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437fd7d74e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437fd7d74e_0_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437fd7d74e_0_380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6" name="Google Shape;226;g3437fd7d74e_0_380"/>
          <p:cNvSpPr txBox="1"/>
          <p:nvPr/>
        </p:nvSpPr>
        <p:spPr>
          <a:xfrm>
            <a:off x="885550" y="988475"/>
            <a:ext cx="7184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Tamaño del mercado: </a:t>
            </a:r>
            <a:r>
              <a:rPr lang="es" sz="2400"/>
              <a:t>Indica cuántas personas o empresas podrían beneficiarse de tu solución. Usa datos y estadísticas si es posible.</a:t>
            </a:r>
            <a:endParaRPr sz="24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Valor del mercado:</a:t>
            </a:r>
            <a:r>
              <a:rPr lang="es" sz="2400"/>
              <a:t> Estima el potencial económico de tu industria, incluyendo ingresos proyectados o el gasto actual en soluciones similares.</a:t>
            </a:r>
            <a:endParaRPr sz="2400"/>
          </a:p>
        </p:txBody>
      </p:sp>
      <p:pic>
        <p:nvPicPr>
          <p:cNvPr id="227" name="Google Shape;227;g3437fd7d74e_0_3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8E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3437fd7d74e_0_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600" y="0"/>
            <a:ext cx="1031400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437fd7d74e_0_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0"/>
            <a:ext cx="1143735" cy="6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3437fd7d74e_0_388"/>
          <p:cNvSpPr txBox="1"/>
          <p:nvPr/>
        </p:nvSpPr>
        <p:spPr>
          <a:xfrm>
            <a:off x="1728788" y="1455123"/>
            <a:ext cx="58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35" name="Google Shape;235;g3437fd7d74e_0_388"/>
          <p:cNvSpPr txBox="1"/>
          <p:nvPr/>
        </p:nvSpPr>
        <p:spPr>
          <a:xfrm>
            <a:off x="979650" y="1047900"/>
            <a:ext cx="7184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es" sz="2400"/>
              <a:t>Modelo de negocio: </a:t>
            </a:r>
            <a:r>
              <a:rPr lang="es" sz="2400"/>
              <a:t>Describe cómo tu emprendimiento crea, entrega y captura valor. Explica tu propuesta de valor, quiénes son tus clientes objetivo, cómo llegarás a ellos y qué canales utilizarás. Detalla las fuentes de ingresos, los costos clave y la estrategia de monetización que permitirá la sostenibilidad y crecimiento del negocio.</a:t>
            </a:r>
            <a:endParaRPr sz="2400"/>
          </a:p>
        </p:txBody>
      </p:sp>
      <p:pic>
        <p:nvPicPr>
          <p:cNvPr id="236" name="Google Shape;236;g3437fd7d74e_0_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3225" y="3498525"/>
            <a:ext cx="1830774" cy="15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FFFFFF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Aída Miriam Cisneros Gómez</dc:creator>
</cp:coreProperties>
</file>